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7"/>
  </p:notesMasterIdLst>
  <p:handoutMasterIdLst>
    <p:handoutMasterId r:id="rId28"/>
  </p:handoutMasterIdLst>
  <p:sldIdLst>
    <p:sldId id="265" r:id="rId3"/>
    <p:sldId id="310" r:id="rId4"/>
    <p:sldId id="311" r:id="rId5"/>
    <p:sldId id="329" r:id="rId6"/>
    <p:sldId id="330" r:id="rId7"/>
    <p:sldId id="331" r:id="rId8"/>
    <p:sldId id="334" r:id="rId9"/>
    <p:sldId id="355" r:id="rId10"/>
    <p:sldId id="352" r:id="rId11"/>
    <p:sldId id="353" r:id="rId12"/>
    <p:sldId id="354" r:id="rId13"/>
    <p:sldId id="321" r:id="rId14"/>
    <p:sldId id="312" r:id="rId15"/>
    <p:sldId id="320" r:id="rId16"/>
    <p:sldId id="324" r:id="rId17"/>
    <p:sldId id="325" r:id="rId18"/>
    <p:sldId id="356" r:id="rId19"/>
    <p:sldId id="326" r:id="rId20"/>
    <p:sldId id="327" r:id="rId21"/>
    <p:sldId id="336" r:id="rId22"/>
    <p:sldId id="337" r:id="rId23"/>
    <p:sldId id="357" r:id="rId24"/>
    <p:sldId id="358" r:id="rId25"/>
    <p:sldId id="328" r:id="rId26"/>
  </p:sldIdLst>
  <p:sldSz cx="12188825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74" d="100"/>
          <a:sy n="74" d="100"/>
        </p:scale>
        <p:origin x="582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11/9/2014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11/9/2014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92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049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046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55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13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44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355242"/>
            <a:ext cx="2362200" cy="1181100"/>
          </a:xfrm>
          <a:prstGeom prst="rect">
            <a:avLst/>
          </a:prstGeom>
        </p:spPr>
      </p:pic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>
                <a:cs typeface="B Titr" panose="00000700000000000000" pitchFamily="2" charset="-78"/>
              </a:rPr>
              <a:t>PHP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684212" y="1676400"/>
            <a:ext cx="10124991" cy="5029200"/>
          </a:xfrm>
        </p:spPr>
        <p:txBody>
          <a:bodyPr>
            <a:normAutofit/>
          </a:bodyPr>
          <a:lstStyle/>
          <a:p>
            <a:pPr marL="231775" lvl="1" indent="0" algn="just" rtl="1">
              <a:buNone/>
            </a:pPr>
            <a:r>
              <a:rPr lang="en-US" sz="2600" dirty="0">
                <a:cs typeface="B Mitra" panose="00000400000000000000" pitchFamily="2" charset="-78"/>
              </a:rPr>
              <a:t/>
            </a:r>
            <a:br>
              <a:rPr lang="en-US" sz="2600" dirty="0">
                <a:cs typeface="B Mitra" panose="00000400000000000000" pitchFamily="2" charset="-78"/>
              </a:rPr>
            </a:br>
            <a:r>
              <a:rPr lang="en-US" sz="2600" dirty="0">
                <a:cs typeface="B Mitra" panose="00000400000000000000" pitchFamily="2" charset="-78"/>
              </a:rPr>
              <a:t>PHP </a:t>
            </a:r>
            <a:r>
              <a:rPr lang="fa-IR" sz="2600" dirty="0" smtClean="0">
                <a:cs typeface="B Mitra" panose="00000400000000000000" pitchFamily="2" charset="-78"/>
              </a:rPr>
              <a:t> یک </a:t>
            </a:r>
            <a:r>
              <a:rPr lang="fa-IR" sz="2600" dirty="0">
                <a:cs typeface="B Mitra" panose="00000400000000000000" pitchFamily="2" charset="-78"/>
              </a:rPr>
              <a:t>زبان قدرتمند برای ساخت وب سایت های پویا است. </a:t>
            </a:r>
            <a:r>
              <a:rPr lang="fa-IR" sz="2600" dirty="0">
                <a:cs typeface="B Mitra" panose="00000400000000000000" pitchFamily="2" charset="-78"/>
              </a:rPr>
              <a:t>این زبان اسکریپتی میتواند با </a:t>
            </a:r>
            <a:r>
              <a:rPr lang="en-US" sz="2600" dirty="0">
                <a:cs typeface="B Mitra" panose="00000400000000000000" pitchFamily="2" charset="-78"/>
              </a:rPr>
              <a:t>HTML </a:t>
            </a:r>
            <a:r>
              <a:rPr lang="fa-IR" sz="2600" dirty="0">
                <a:cs typeface="B Mitra" panose="00000400000000000000" pitchFamily="2" charset="-78"/>
              </a:rPr>
              <a:t>ادغام شود. </a:t>
            </a:r>
            <a:r>
              <a:rPr lang="en-US" sz="2600" dirty="0" err="1">
                <a:cs typeface="B Mitra" panose="00000400000000000000" pitchFamily="2" charset="-78"/>
              </a:rPr>
              <a:t>php</a:t>
            </a:r>
            <a:r>
              <a:rPr lang="en-US" sz="2600" dirty="0">
                <a:cs typeface="B Mitra" panose="00000400000000000000" pitchFamily="2" charset="-78"/>
              </a:rPr>
              <a:t> </a:t>
            </a:r>
            <a:r>
              <a:rPr lang="fa-IR" sz="2600" dirty="0">
                <a:cs typeface="B Mitra" panose="00000400000000000000" pitchFamily="2" charset="-78"/>
              </a:rPr>
              <a:t>یک زبان در سمت سرور است, بدین معنا که کدهای </a:t>
            </a:r>
            <a:r>
              <a:rPr lang="en-US" sz="2600" dirty="0" err="1">
                <a:cs typeface="B Mitra" panose="00000400000000000000" pitchFamily="2" charset="-78"/>
              </a:rPr>
              <a:t>php</a:t>
            </a:r>
            <a:r>
              <a:rPr lang="en-US" sz="2600" dirty="0">
                <a:cs typeface="B Mitra" panose="00000400000000000000" pitchFamily="2" charset="-78"/>
              </a:rPr>
              <a:t> </a:t>
            </a:r>
            <a:r>
              <a:rPr lang="fa-IR" sz="2600" dirty="0" smtClean="0">
                <a:cs typeface="B Mitra" panose="00000400000000000000" pitchFamily="2" charset="-78"/>
              </a:rPr>
              <a:t> روی </a:t>
            </a:r>
            <a:r>
              <a:rPr lang="fa-IR" sz="2600" dirty="0">
                <a:cs typeface="B Mitra" panose="00000400000000000000" pitchFamily="2" charset="-78"/>
              </a:rPr>
              <a:t>سرور تفسیر میشوند و خروجی </a:t>
            </a:r>
            <a:r>
              <a:rPr lang="en-US" sz="2600" dirty="0">
                <a:cs typeface="B Mitra" panose="00000400000000000000" pitchFamily="2" charset="-78"/>
              </a:rPr>
              <a:t>html </a:t>
            </a:r>
            <a:r>
              <a:rPr lang="fa-IR" sz="2600" dirty="0">
                <a:cs typeface="B Mitra" panose="00000400000000000000" pitchFamily="2" charset="-78"/>
              </a:rPr>
              <a:t>و یا خروجی های دیگری تولید میکند که توسط کاربر قابل مشاهده است. </a:t>
            </a:r>
            <a:endParaRPr lang="fa-IR" sz="2600" dirty="0">
              <a:cs typeface="B Mitra" panose="00000400000000000000" pitchFamily="2" charset="-78"/>
            </a:endParaRPr>
          </a:p>
          <a:p>
            <a:pPr lvl="1" algn="just" rtl="1"/>
            <a:r>
              <a:rPr lang="fa-IR" sz="2600" dirty="0" smtClean="0">
                <a:cs typeface="B Mitra" panose="00000400000000000000" pitchFamily="2" charset="-78"/>
              </a:rPr>
              <a:t>امنیت </a:t>
            </a:r>
            <a:r>
              <a:rPr lang="fa-IR" sz="2600" dirty="0" smtClean="0">
                <a:cs typeface="B Mitra" panose="00000400000000000000" pitchFamily="2" charset="-78"/>
              </a:rPr>
              <a:t>اطلاعات در این زبانها بالاست، زیرا انتقال اطلاعات از سوی کاربر به سرور به حداقل رسیده و این به نوبه خود امنیت را </a:t>
            </a:r>
            <a:r>
              <a:rPr lang="fa-IR" sz="2600" dirty="0" smtClean="0">
                <a:cs typeface="B Mitra" panose="00000400000000000000" pitchFamily="2" charset="-78"/>
              </a:rPr>
              <a:t>بالا </a:t>
            </a:r>
            <a:r>
              <a:rPr lang="fa-IR" sz="2600" dirty="0" smtClean="0">
                <a:cs typeface="B Mitra" panose="00000400000000000000" pitchFamily="2" charset="-78"/>
              </a:rPr>
              <a:t>می برد</a:t>
            </a:r>
            <a:r>
              <a:rPr lang="fa-IR" sz="2600" dirty="0" smtClean="0">
                <a:cs typeface="B Mitra" panose="00000400000000000000" pitchFamily="2" charset="-78"/>
              </a:rPr>
              <a:t>.</a:t>
            </a:r>
          </a:p>
          <a:p>
            <a:pPr lvl="1" algn="just" rtl="1"/>
            <a:r>
              <a:rPr lang="fa-IR" sz="2600" dirty="0">
                <a:cs typeface="B Mitra" panose="00000400000000000000" pitchFamily="2" charset="-78"/>
              </a:rPr>
              <a:t>برخی از رقبای </a:t>
            </a:r>
            <a:r>
              <a:rPr lang="en-US" sz="2600" dirty="0" err="1">
                <a:cs typeface="B Mitra" panose="00000400000000000000" pitchFamily="2" charset="-78"/>
              </a:rPr>
              <a:t>php</a:t>
            </a:r>
            <a:r>
              <a:rPr lang="en-US" sz="2600" dirty="0">
                <a:cs typeface="B Mitra" panose="00000400000000000000" pitchFamily="2" charset="-78"/>
              </a:rPr>
              <a:t> </a:t>
            </a:r>
            <a:r>
              <a:rPr lang="fa-IR" sz="2600" dirty="0">
                <a:cs typeface="B Mitra" panose="00000400000000000000" pitchFamily="2" charset="-78"/>
              </a:rPr>
              <a:t>عبارتند از: </a:t>
            </a:r>
            <a:r>
              <a:rPr lang="en-US" sz="2600" dirty="0">
                <a:cs typeface="B Mitra" panose="00000400000000000000" pitchFamily="2" charset="-78"/>
              </a:rPr>
              <a:t>Perl, JSP, ColdFusion </a:t>
            </a:r>
            <a:r>
              <a:rPr lang="fa-IR" sz="2600" dirty="0" smtClean="0">
                <a:cs typeface="B Mitra" panose="00000400000000000000" pitchFamily="2" charset="-78"/>
              </a:rPr>
              <a:t>و</a:t>
            </a:r>
            <a:r>
              <a:rPr lang="en-US" sz="2600" dirty="0" smtClean="0">
                <a:cs typeface="B Mitra" panose="00000400000000000000" pitchFamily="2" charset="-78"/>
              </a:rPr>
              <a:t>ASP.NET</a:t>
            </a:r>
            <a:r>
              <a:rPr lang="fa-IR" sz="2600" dirty="0" smtClean="0">
                <a:cs typeface="B Mitra" panose="00000400000000000000" pitchFamily="2" charset="-78"/>
              </a:rPr>
              <a:t>  </a:t>
            </a:r>
            <a:r>
              <a:rPr lang="en-US" sz="2600" dirty="0" smtClean="0">
                <a:cs typeface="B Mitra" panose="00000400000000000000" pitchFamily="2" charset="-78"/>
              </a:rPr>
              <a:t> </a:t>
            </a:r>
            <a:r>
              <a:rPr lang="fa-IR" sz="2600" dirty="0">
                <a:cs typeface="B Mitra" panose="00000400000000000000" pitchFamily="2" charset="-78"/>
              </a:rPr>
              <a:t>اما زبان </a:t>
            </a:r>
            <a:r>
              <a:rPr lang="en-US" sz="2600" dirty="0" err="1">
                <a:cs typeface="B Mitra" panose="00000400000000000000" pitchFamily="2" charset="-78"/>
              </a:rPr>
              <a:t>php</a:t>
            </a:r>
            <a:r>
              <a:rPr lang="en-US" sz="2600" dirty="0">
                <a:cs typeface="B Mitra" panose="00000400000000000000" pitchFamily="2" charset="-78"/>
              </a:rPr>
              <a:t> </a:t>
            </a:r>
            <a:r>
              <a:rPr lang="fa-IR" sz="2600" dirty="0" smtClean="0">
                <a:cs typeface="B Mitra" panose="00000400000000000000" pitchFamily="2" charset="-78"/>
              </a:rPr>
              <a:t>برتریهای </a:t>
            </a:r>
            <a:r>
              <a:rPr lang="fa-IR" sz="2600" dirty="0">
                <a:cs typeface="B Mitra" panose="00000400000000000000" pitchFamily="2" charset="-78"/>
              </a:rPr>
              <a:t>بسیاری در مقایسه با رقیبان خود دارد مانند: </a:t>
            </a:r>
            <a:br>
              <a:rPr lang="fa-IR" sz="2600" dirty="0">
                <a:cs typeface="B Mitra" panose="00000400000000000000" pitchFamily="2" charset="-78"/>
              </a:rPr>
            </a:br>
            <a:r>
              <a:rPr lang="fa-IR" sz="2600" dirty="0">
                <a:cs typeface="B Mitra" panose="00000400000000000000" pitchFamily="2" charset="-78"/>
              </a:rPr>
              <a:t>کارایی بالا، واسطه های مختلف برای سیستم پایگاه های اطلاعاتی مختلف، کتابخانه داخلی برای انجام امور متداول، هزینه پایین، امنییت بالا و ... </a:t>
            </a:r>
            <a:r>
              <a:rPr lang="fa-IR" sz="2600" dirty="0">
                <a:cs typeface="B Mitra" panose="00000400000000000000" pitchFamily="2" charset="-78"/>
              </a:rPr>
              <a:t>یکی از نکات مهم زبان </a:t>
            </a:r>
            <a:r>
              <a:rPr lang="en-US" sz="2600" dirty="0" err="1">
                <a:cs typeface="B Mitra" panose="00000400000000000000" pitchFamily="2" charset="-78"/>
              </a:rPr>
              <a:t>php</a:t>
            </a:r>
            <a:r>
              <a:rPr lang="en-US" sz="2600" dirty="0">
                <a:cs typeface="B Mitra" panose="00000400000000000000" pitchFamily="2" charset="-78"/>
              </a:rPr>
              <a:t> </a:t>
            </a:r>
            <a:r>
              <a:rPr lang="fa-IR" sz="2600" dirty="0">
                <a:cs typeface="B Mitra" panose="00000400000000000000" pitchFamily="2" charset="-78"/>
              </a:rPr>
              <a:t>مستقل از محیط کار بودن آن است، بدین صورت که در تمامی کامپیوترها و سیستم عامل ها قابل اجرا است. </a:t>
            </a:r>
          </a:p>
        </p:txBody>
      </p:sp>
    </p:spTree>
    <p:extLst>
      <p:ext uri="{BB962C8B-B14F-4D97-AF65-F5344CB8AC3E}">
        <p14:creationId xmlns:p14="http://schemas.microsoft.com/office/powerpoint/2010/main" val="3119887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 smtClean="0">
                <a:cs typeface="B Titr" panose="00000700000000000000" pitchFamily="2" charset="-78"/>
              </a:rPr>
              <a:t>MySQL</a:t>
            </a:r>
            <a:endParaRPr lang="en-US" sz="5000" dirty="0">
              <a:cs typeface="B Titr" panose="00000700000000000000" pitchFamily="2" charset="-78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2413" y="1371601"/>
            <a:ext cx="9134391" cy="4648200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dirty="0" smtClean="0">
                <a:cs typeface="B Mitra" panose="00000400000000000000" pitchFamily="2" charset="-78"/>
              </a:rPr>
              <a:t>پایگاه داده مورد استفاده در این سیستم نیز </a:t>
            </a:r>
            <a:r>
              <a:rPr lang="en-US" dirty="0" smtClean="0">
                <a:cs typeface="B Mitra" panose="00000400000000000000" pitchFamily="2" charset="-78"/>
              </a:rPr>
              <a:t>MySQL</a:t>
            </a:r>
            <a:r>
              <a:rPr lang="fa-IR" dirty="0" smtClean="0">
                <a:cs typeface="B Mitra" panose="00000400000000000000" pitchFamily="2" charset="-78"/>
              </a:rPr>
              <a:t> می باشد. این پایگاه داده از طریق </a:t>
            </a:r>
            <a:r>
              <a:rPr lang="en-US" dirty="0" smtClean="0">
                <a:cs typeface="B Mitra" panose="00000400000000000000" pitchFamily="2" charset="-78"/>
              </a:rPr>
              <a:t>PHP </a:t>
            </a:r>
            <a:r>
              <a:rPr lang="en-US" dirty="0" err="1" smtClean="0">
                <a:cs typeface="B Mitra" panose="00000400000000000000" pitchFamily="2" charset="-78"/>
              </a:rPr>
              <a:t>MyAdmin</a:t>
            </a:r>
            <a:r>
              <a:rPr lang="fa-IR" dirty="0" smtClean="0">
                <a:cs typeface="B Mitra" panose="00000400000000000000" pitchFamily="2" charset="-78"/>
              </a:rPr>
              <a:t> قابل دسترسی می باشد</a:t>
            </a:r>
            <a:r>
              <a:rPr lang="fa-IR" dirty="0" smtClean="0">
                <a:cs typeface="B Mitra" panose="00000400000000000000" pitchFamily="2" charset="-78"/>
              </a:rPr>
              <a:t>.</a:t>
            </a:r>
          </a:p>
          <a:p>
            <a:pPr marL="0" indent="0" algn="just" rtl="1">
              <a:buNone/>
            </a:pPr>
            <a:r>
              <a:rPr lang="en-US" dirty="0">
                <a:cs typeface="B Mitra" panose="00000400000000000000" pitchFamily="2" charset="-78"/>
              </a:rPr>
              <a:t>MySQL </a:t>
            </a:r>
            <a:r>
              <a:rPr lang="fa-IR" dirty="0">
                <a:cs typeface="B Mitra" panose="00000400000000000000" pitchFamily="2" charset="-78"/>
              </a:rPr>
              <a:t>یک سیستم مدیریت پایگاه داده رابطه ای (</a:t>
            </a:r>
            <a:r>
              <a:rPr lang="en-US" dirty="0">
                <a:cs typeface="B Mitra" panose="00000400000000000000" pitchFamily="2" charset="-78"/>
              </a:rPr>
              <a:t>RDBMS) </a:t>
            </a:r>
            <a:r>
              <a:rPr lang="fa-IR" dirty="0">
                <a:cs typeface="B Mitra" panose="00000400000000000000" pitchFamily="2" charset="-78"/>
              </a:rPr>
              <a:t>است که امکان ذخیره سازی، جستجو، مرتب کردن و بازیابی داده ها را فراهم می کند. سرور </a:t>
            </a:r>
            <a:r>
              <a:rPr lang="en-US" dirty="0">
                <a:cs typeface="B Mitra" panose="00000400000000000000" pitchFamily="2" charset="-78"/>
              </a:rPr>
              <a:t>MySQL </a:t>
            </a:r>
            <a:r>
              <a:rPr lang="fa-IR" dirty="0">
                <a:cs typeface="B Mitra" panose="00000400000000000000" pitchFamily="2" charset="-78"/>
              </a:rPr>
              <a:t>به چندین کاربر اجازه استفاده همزمان از داده ها را می دهد و دسترسی افراد معتبر به داده ها را تسریع می کند. بنابراین </a:t>
            </a:r>
            <a:r>
              <a:rPr lang="en-US" dirty="0">
                <a:cs typeface="B Mitra" panose="00000400000000000000" pitchFamily="2" charset="-78"/>
              </a:rPr>
              <a:t>MySQL </a:t>
            </a:r>
            <a:r>
              <a:rPr lang="fa-IR" dirty="0">
                <a:cs typeface="B Mitra" panose="00000400000000000000" pitchFamily="2" charset="-78"/>
              </a:rPr>
              <a:t>یک سرور چند </a:t>
            </a:r>
            <a:r>
              <a:rPr lang="fa-IR" dirty="0" smtClean="0">
                <a:cs typeface="B Mitra" panose="00000400000000000000" pitchFamily="2" charset="-78"/>
              </a:rPr>
              <a:t>کاربره است.</a:t>
            </a:r>
          </a:p>
          <a:p>
            <a:pPr marL="0" indent="0" algn="just" rtl="1">
              <a:buNone/>
            </a:pPr>
            <a:endParaRPr lang="fa-IR" dirty="0" smtClean="0">
              <a:cs typeface="B Mitra" panose="00000400000000000000" pitchFamily="2" charset="-78"/>
            </a:endParaRPr>
          </a:p>
          <a:p>
            <a:pPr marL="0" indent="0" algn="just" rtl="1">
              <a:buNone/>
            </a:pPr>
            <a:endParaRPr lang="fa-IR" dirty="0">
              <a:cs typeface="B Mitra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038600"/>
            <a:ext cx="4963590" cy="2565622"/>
          </a:xfrm>
          <a:prstGeom prst="rect">
            <a:avLst/>
          </a:prstGeom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03212" y="3695701"/>
            <a:ext cx="10828413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رقبای اصلی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MySQL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 عبارتند از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: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PostgreSQL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, SQL Server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, و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Oracle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. در برابر این رقبا،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MySQL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 از مزیت های زیر بهره مند است: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cs typeface="B Mitra" panose="00000400000000000000" pitchFamily="2" charset="-78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Symbol" panose="05050102010706020507" pitchFamily="18" charset="2"/>
                <a:cs typeface="B Mitra" panose="00000400000000000000" pitchFamily="2" charset="-78"/>
              </a:rPr>
              <a:t>·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B Mitra" panose="00000400000000000000" pitchFamily="2" charset="-78"/>
              </a:rPr>
              <a:t>         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کارائی بالا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cs typeface="B Mitra" panose="00000400000000000000" pitchFamily="2" charset="-78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Symbol" panose="05050102010706020507" pitchFamily="18" charset="2"/>
                <a:cs typeface="B Mitra" panose="00000400000000000000" pitchFamily="2" charset="-78"/>
              </a:rPr>
              <a:t>·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B Mitra" panose="00000400000000000000" pitchFamily="2" charset="-78"/>
              </a:rPr>
              <a:t>         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هزینه پایین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cs typeface="B Mitra" panose="00000400000000000000" pitchFamily="2" charset="-78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Symbol" panose="05050102010706020507" pitchFamily="18" charset="2"/>
                <a:cs typeface="B Mitra" panose="00000400000000000000" pitchFamily="2" charset="-78"/>
              </a:rPr>
              <a:t>·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B Mitra" panose="00000400000000000000" pitchFamily="2" charset="-78"/>
              </a:rPr>
              <a:t>         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سهولت پیکربندی و یادگیری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cs typeface="B Mitra" panose="00000400000000000000" pitchFamily="2" charset="-78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Symbol" panose="05050102010706020507" pitchFamily="18" charset="2"/>
                <a:cs typeface="B Mitra" panose="00000400000000000000" pitchFamily="2" charset="-78"/>
              </a:rPr>
              <a:t>·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B Mitra" panose="00000400000000000000" pitchFamily="2" charset="-78"/>
              </a:rPr>
              <a:t>         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قابلیت حمل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cs typeface="B Mitra" panose="00000400000000000000" pitchFamily="2" charset="-78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Symbol" panose="05050102010706020507" pitchFamily="18" charset="2"/>
                <a:cs typeface="B Mitra" panose="00000400000000000000" pitchFamily="2" charset="-78"/>
              </a:rPr>
              <a:t>·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B Mitra" panose="00000400000000000000" pitchFamily="2" charset="-78"/>
              </a:rPr>
              <a:t>         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در دسترس بود کد اصلی</a:t>
            </a:r>
            <a:endParaRPr kumimoji="0" lang="en-US" sz="2000" b="0" i="0" u="none" strike="noStrike" cap="none" normalizeH="0" baseline="0" dirty="0" smtClean="0">
              <a:ln>
                <a:noFill/>
              </a:ln>
              <a:effectLst/>
              <a:cs typeface="B Mitra" panose="00000400000000000000" pitchFamily="2" charset="-78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Symbol" panose="05050102010706020507" pitchFamily="18" charset="2"/>
                <a:cs typeface="B Mitra" panose="00000400000000000000" pitchFamily="2" charset="-78"/>
              </a:rPr>
              <a:t>·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cs typeface="B Mitra" panose="00000400000000000000" pitchFamily="2" charset="-78"/>
              </a:rPr>
              <a:t>         </a:t>
            </a:r>
            <a:r>
              <a:rPr kumimoji="0" lang="fa-IR" sz="2000" b="0" i="0" u="none" strike="noStrike" cap="none" normalizeH="0" baseline="0" dirty="0" smtClean="0">
                <a:ln>
                  <a:noFill/>
                </a:ln>
                <a:effectLst/>
                <a:latin typeface="Tahoma" panose="020B0604030504040204" pitchFamily="34" charset="0"/>
                <a:cs typeface="B Mitra" panose="00000400000000000000" pitchFamily="2" charset="-78"/>
              </a:rPr>
              <a:t>خدمات پشتیبانی مناسب</a:t>
            </a:r>
            <a:endParaRPr kumimoji="0" lang="fa-IR" sz="2000" b="0" i="0" u="none" strike="noStrike" cap="none" normalizeH="0" baseline="0" dirty="0" smtClean="0">
              <a:ln>
                <a:noFill/>
              </a:ln>
              <a:effectLst/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6912714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6212" y="2743200"/>
            <a:ext cx="9144001" cy="1447800"/>
          </a:xfrm>
        </p:spPr>
        <p:txBody>
          <a:bodyPr>
            <a:noAutofit/>
          </a:bodyPr>
          <a:lstStyle/>
          <a:p>
            <a:pPr algn="ctr" rtl="1"/>
            <a:r>
              <a:rPr lang="fa-IR" sz="10000" dirty="0" smtClean="0">
                <a:cs typeface="B Titr" panose="00000700000000000000" pitchFamily="2" charset="-78"/>
              </a:rPr>
              <a:t>چارچوب</a:t>
            </a:r>
            <a:endParaRPr lang="en-US" sz="100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8822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 err="1" smtClean="0">
                <a:cs typeface="B Titr" panose="00000700000000000000" pitchFamily="2" charset="-78"/>
              </a:rPr>
              <a:t>Yii</a:t>
            </a:r>
            <a:r>
              <a:rPr lang="en-US" sz="5000" dirty="0" smtClean="0">
                <a:cs typeface="B Titr" panose="00000700000000000000" pitchFamily="2" charset="-78"/>
              </a:rPr>
              <a:t> Framework</a:t>
            </a:r>
            <a:endParaRPr lang="en-US" sz="5000" dirty="0">
              <a:cs typeface="B Titr" panose="00000700000000000000" pitchFamily="2" charset="-7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2413" y="1371601"/>
            <a:ext cx="9134391" cy="4648200"/>
          </a:xfrm>
        </p:spPr>
        <p:txBody>
          <a:bodyPr>
            <a:normAutofit fontScale="92500" lnSpcReduction="10000"/>
          </a:bodyPr>
          <a:lstStyle/>
          <a:p>
            <a:pPr algn="just" rtl="1"/>
            <a:r>
              <a:rPr lang="en-US" sz="3200" dirty="0" err="1">
                <a:cs typeface="B Mitra" panose="00000400000000000000" pitchFamily="2" charset="-78"/>
              </a:rPr>
              <a:t>Yii</a:t>
            </a:r>
            <a:r>
              <a:rPr lang="ar-SA" sz="3200" dirty="0">
                <a:cs typeface="B Mitra" panose="00000400000000000000" pitchFamily="2" charset="-78"/>
              </a:rPr>
              <a:t> یک چهارچوب نرم افزاری تحت وب انعطاف پذیر و پرقدرت است که به زبان </a:t>
            </a:r>
            <a:r>
              <a:rPr lang="en-US" sz="3200" dirty="0" err="1">
                <a:cs typeface="B Mitra" panose="00000400000000000000" pitchFamily="2" charset="-78"/>
              </a:rPr>
              <a:t>php</a:t>
            </a:r>
            <a:r>
              <a:rPr lang="ar-SA" sz="3200" dirty="0">
                <a:cs typeface="B Mitra" panose="00000400000000000000" pitchFamily="2" charset="-78"/>
              </a:rPr>
              <a:t> نوشته شده و در ساختن نرم افزار های کاربردی تحت وب استفاده می شود.</a:t>
            </a:r>
            <a:r>
              <a:rPr lang="en-US" sz="3200" dirty="0" err="1">
                <a:cs typeface="B Mitra" panose="00000400000000000000" pitchFamily="2" charset="-78"/>
              </a:rPr>
              <a:t>Yii</a:t>
            </a:r>
            <a:r>
              <a:rPr lang="ar-SA" sz="3200" dirty="0">
                <a:cs typeface="B Mitra" panose="00000400000000000000" pitchFamily="2" charset="-78"/>
              </a:rPr>
              <a:t> شیء گرا است و با زبان </a:t>
            </a:r>
            <a:r>
              <a:rPr lang="en-US" sz="3200" dirty="0">
                <a:cs typeface="B Mitra" panose="00000400000000000000" pitchFamily="2" charset="-78"/>
              </a:rPr>
              <a:t>php5</a:t>
            </a:r>
            <a:r>
              <a:rPr lang="ar-SA" sz="3200" dirty="0">
                <a:cs typeface="B Mitra" panose="00000400000000000000" pitchFamily="2" charset="-78"/>
              </a:rPr>
              <a:t> نوشته شده </a:t>
            </a:r>
            <a:r>
              <a:rPr lang="ar-SA" sz="3200" dirty="0" smtClean="0">
                <a:cs typeface="B Mitra" panose="00000400000000000000" pitchFamily="2" charset="-78"/>
              </a:rPr>
              <a:t>است</a:t>
            </a:r>
            <a:endParaRPr lang="en-US" sz="3200" dirty="0" smtClean="0">
              <a:cs typeface="B Mitra" panose="00000400000000000000" pitchFamily="2" charset="-78"/>
            </a:endParaRPr>
          </a:p>
          <a:p>
            <a:pPr algn="just" rtl="1"/>
            <a:r>
              <a:rPr lang="fa-IR" sz="3000" dirty="0" smtClean="0">
                <a:cs typeface="B Mitra" panose="00000400000000000000" pitchFamily="2" charset="-78"/>
              </a:rPr>
              <a:t>این </a:t>
            </a:r>
            <a:r>
              <a:rPr lang="fa-IR" sz="3000" dirty="0" smtClean="0">
                <a:cs typeface="B Mitra" panose="00000400000000000000" pitchFamily="2" charset="-78"/>
              </a:rPr>
              <a:t>فریم ورک در بین فریم ورک های </a:t>
            </a:r>
            <a:r>
              <a:rPr lang="en-US" sz="3000" dirty="0" smtClean="0">
                <a:cs typeface="B Mitra" panose="00000400000000000000" pitchFamily="2" charset="-78"/>
              </a:rPr>
              <a:t>PHP</a:t>
            </a:r>
            <a:r>
              <a:rPr lang="fa-IR" sz="3000" dirty="0" smtClean="0">
                <a:cs typeface="B Mitra" panose="00000400000000000000" pitchFamily="2" charset="-78"/>
              </a:rPr>
              <a:t> از بهترین</a:t>
            </a:r>
            <a:r>
              <a:rPr lang="fa-IR" sz="3000" dirty="0">
                <a:cs typeface="B Mitra" panose="00000400000000000000" pitchFamily="2" charset="-78"/>
              </a:rPr>
              <a:t> </a:t>
            </a:r>
            <a:r>
              <a:rPr lang="fa-IR" sz="3000" dirty="0" smtClean="0">
                <a:cs typeface="B Mitra" panose="00000400000000000000" pitchFamily="2" charset="-78"/>
              </a:rPr>
              <a:t>ها بوده و </a:t>
            </a:r>
            <a:r>
              <a:rPr lang="fa-IR" sz="3000" dirty="0" smtClean="0">
                <a:cs typeface="B Mitra" panose="00000400000000000000" pitchFamily="2" charset="-78"/>
              </a:rPr>
              <a:t>دارای </a:t>
            </a:r>
            <a:r>
              <a:rPr lang="fa-IR" sz="3000" dirty="0" smtClean="0">
                <a:cs typeface="B Mitra" panose="00000400000000000000" pitchFamily="2" charset="-78"/>
              </a:rPr>
              <a:t>ویژگی های زیر می باشد:</a:t>
            </a:r>
          </a:p>
          <a:p>
            <a:pPr lvl="1" algn="just" rtl="1"/>
            <a:r>
              <a:rPr lang="fa-IR" sz="2800" dirty="0">
                <a:cs typeface="B Mitra" panose="00000400000000000000" pitchFamily="2" charset="-78"/>
              </a:rPr>
              <a:t>پشتیبانی کامل از معماری </a:t>
            </a:r>
            <a:r>
              <a:rPr lang="en-US" sz="2800" dirty="0">
                <a:cs typeface="B Mitra" panose="00000400000000000000" pitchFamily="2" charset="-78"/>
              </a:rPr>
              <a:t>MVC</a:t>
            </a:r>
          </a:p>
          <a:p>
            <a:pPr lvl="1" algn="just" rtl="1"/>
            <a:r>
              <a:rPr lang="fa-IR" sz="2800" dirty="0">
                <a:cs typeface="B Mitra" panose="00000400000000000000" pitchFamily="2" charset="-78"/>
              </a:rPr>
              <a:t>پشتیبانی از </a:t>
            </a:r>
            <a:r>
              <a:rPr lang="en-US" sz="2800" dirty="0">
                <a:cs typeface="B Mitra" panose="00000400000000000000" pitchFamily="2" charset="-78"/>
              </a:rPr>
              <a:t>AJAX</a:t>
            </a:r>
          </a:p>
          <a:p>
            <a:pPr lvl="1" algn="just" rtl="1"/>
            <a:r>
              <a:rPr lang="fa-IR" sz="2800" dirty="0">
                <a:cs typeface="B Mitra" panose="00000400000000000000" pitchFamily="2" charset="-78"/>
              </a:rPr>
              <a:t>برخورداری از </a:t>
            </a:r>
            <a:r>
              <a:rPr lang="en-US" sz="2800" dirty="0">
                <a:cs typeface="B Mitra" panose="00000400000000000000" pitchFamily="2" charset="-78"/>
              </a:rPr>
              <a:t>Skin</a:t>
            </a:r>
            <a:r>
              <a:rPr lang="fa-IR" sz="2800" dirty="0">
                <a:cs typeface="B Mitra" panose="00000400000000000000" pitchFamily="2" charset="-78"/>
              </a:rPr>
              <a:t>ها و </a:t>
            </a:r>
            <a:r>
              <a:rPr lang="en-US" sz="2800" dirty="0">
                <a:cs typeface="B Mitra" panose="00000400000000000000" pitchFamily="2" charset="-78"/>
              </a:rPr>
              <a:t>Theme</a:t>
            </a:r>
            <a:r>
              <a:rPr lang="fa-IR" sz="2800" dirty="0">
                <a:cs typeface="B Mitra" panose="00000400000000000000" pitchFamily="2" charset="-78"/>
              </a:rPr>
              <a:t>های متفاوت و زیبا</a:t>
            </a:r>
          </a:p>
          <a:p>
            <a:pPr lvl="1" algn="just" rtl="1"/>
            <a:r>
              <a:rPr lang="fa-IR" sz="2800" dirty="0">
                <a:cs typeface="B Mitra" panose="00000400000000000000" pitchFamily="2" charset="-78"/>
              </a:rPr>
              <a:t>امنیت </a:t>
            </a:r>
            <a:r>
              <a:rPr lang="fa-IR" sz="2800" dirty="0" smtClean="0">
                <a:cs typeface="B Mitra" panose="00000400000000000000" pitchFamily="2" charset="-78"/>
              </a:rPr>
              <a:t>بالا</a:t>
            </a:r>
          </a:p>
          <a:p>
            <a:pPr algn="just" rtl="1"/>
            <a:r>
              <a:rPr lang="fa-IR" sz="3000" dirty="0" smtClean="0">
                <a:cs typeface="B Mitra" panose="00000400000000000000" pitchFamily="2" charset="-78"/>
              </a:rPr>
              <a:t>در ضمن این فریم ورک از نظر </a:t>
            </a:r>
            <a:r>
              <a:rPr lang="en-US" sz="3000" dirty="0" smtClean="0">
                <a:cs typeface="B Mitra" panose="00000400000000000000" pitchFamily="2" charset="-78"/>
              </a:rPr>
              <a:t>Performance</a:t>
            </a:r>
            <a:r>
              <a:rPr lang="fa-IR" sz="3000" dirty="0" smtClean="0">
                <a:cs typeface="B Mitra" panose="00000400000000000000" pitchFamily="2" charset="-78"/>
              </a:rPr>
              <a:t> نیز بهترین فریم ورک می باشد.</a:t>
            </a:r>
          </a:p>
          <a:p>
            <a:pPr marL="231775" lvl="1" indent="0" algn="just" rtl="1">
              <a:buNone/>
            </a:pPr>
            <a:endParaRPr lang="fa-IR" sz="2600" dirty="0" smtClean="0">
              <a:cs typeface="B Mitr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28956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مقایسه کارایی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6" name="Content Placeholder 3" descr="C:\Users\asus\Desktop\performance-20090131.pn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1390650"/>
            <a:ext cx="7324725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598612" y="62484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RPS: Request Per Second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23212" y="62484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APC: Alternative PHP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923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6212" y="2743200"/>
            <a:ext cx="9144001" cy="1447800"/>
          </a:xfrm>
        </p:spPr>
        <p:txBody>
          <a:bodyPr>
            <a:noAutofit/>
          </a:bodyPr>
          <a:lstStyle/>
          <a:p>
            <a:pPr algn="ctr" rtl="1"/>
            <a:r>
              <a:rPr lang="fa-IR" sz="10000" dirty="0" smtClean="0">
                <a:cs typeface="B Titr" panose="00000700000000000000" pitchFamily="2" charset="-78"/>
              </a:rPr>
              <a:t>معماری</a:t>
            </a:r>
            <a:endParaRPr lang="en-US" sz="100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603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 smtClean="0">
                <a:cs typeface="B Titr" panose="00000700000000000000" pitchFamily="2" charset="-78"/>
              </a:rPr>
              <a:t>MVC</a:t>
            </a:r>
            <a:endParaRPr lang="en-US" sz="5000" dirty="0">
              <a:cs typeface="B Titr" panose="00000700000000000000" pitchFamily="2" charset="-78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917617" y="1600200"/>
            <a:ext cx="10353592" cy="4648200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sz="2800" dirty="0" smtClean="0">
                <a:cs typeface="B Mitra" panose="00000400000000000000" pitchFamily="2" charset="-78"/>
              </a:rPr>
              <a:t>در این پروژه از معماری </a:t>
            </a:r>
            <a:r>
              <a:rPr lang="en-US" sz="2800" dirty="0" smtClean="0">
                <a:cs typeface="B Mitra" panose="00000400000000000000" pitchFamily="2" charset="-78"/>
              </a:rPr>
              <a:t>MVC</a:t>
            </a:r>
            <a:r>
              <a:rPr lang="fa-IR" sz="2800" dirty="0" smtClean="0">
                <a:cs typeface="B Mitra" panose="00000400000000000000" pitchFamily="2" charset="-78"/>
              </a:rPr>
              <a:t> استفاده شده که خود نوعی معماری سه لایه است.</a:t>
            </a:r>
          </a:p>
          <a:p>
            <a:pPr marL="0" indent="0" algn="just" rtl="1">
              <a:buNone/>
            </a:pPr>
            <a:r>
              <a:rPr lang="fa-IR" sz="2800" dirty="0" smtClean="0">
                <a:cs typeface="B Mitra" panose="00000400000000000000" pitchFamily="2" charset="-78"/>
              </a:rPr>
              <a:t>شرحی مختصر از معماری </a:t>
            </a:r>
            <a:r>
              <a:rPr lang="en-US" sz="2800" dirty="0" smtClean="0">
                <a:cs typeface="B Mitra" panose="00000400000000000000" pitchFamily="2" charset="-78"/>
              </a:rPr>
              <a:t>MVC</a:t>
            </a:r>
            <a:r>
              <a:rPr lang="fa-IR" sz="2800" dirty="0" smtClean="0">
                <a:cs typeface="B Mitra" panose="00000400000000000000" pitchFamily="2" charset="-78"/>
              </a:rPr>
              <a:t>:</a:t>
            </a:r>
          </a:p>
          <a:p>
            <a:pPr algn="r" rtl="1"/>
            <a:r>
              <a:rPr lang="fa-IR" sz="2800" dirty="0">
                <a:cs typeface="B Mitra" panose="00000400000000000000" pitchFamily="2" charset="-78"/>
              </a:rPr>
              <a:t>وظیفه </a:t>
            </a:r>
            <a:r>
              <a:rPr lang="en-US" sz="2800" dirty="0" smtClean="0">
                <a:cs typeface="B Mitra" panose="00000400000000000000" pitchFamily="2" charset="-78"/>
              </a:rPr>
              <a:t>view</a:t>
            </a:r>
            <a:r>
              <a:rPr lang="fa-IR" sz="2800" dirty="0" smtClean="0">
                <a:cs typeface="B Mitra" panose="00000400000000000000" pitchFamily="2" charset="-78"/>
              </a:rPr>
              <a:t> </a:t>
            </a:r>
            <a:r>
              <a:rPr lang="en-US" sz="2800" dirty="0" smtClean="0">
                <a:cs typeface="B Mitra" panose="00000400000000000000" pitchFamily="2" charset="-78"/>
              </a:rPr>
              <a:t> </a:t>
            </a:r>
            <a:r>
              <a:rPr lang="fa-IR" sz="2800" dirty="0" smtClean="0">
                <a:cs typeface="B Mitra" panose="00000400000000000000" pitchFamily="2" charset="-78"/>
              </a:rPr>
              <a:t>نمایش </a:t>
            </a:r>
            <a:r>
              <a:rPr lang="fa-IR" sz="2800" dirty="0">
                <a:cs typeface="B Mitra" panose="00000400000000000000" pitchFamily="2" charset="-78"/>
              </a:rPr>
              <a:t>اطلاعات درون مدل به کاربر و انتقال فرامین کاربر به کنترلر است.</a:t>
            </a:r>
          </a:p>
          <a:p>
            <a:pPr algn="r" rtl="1"/>
            <a:r>
              <a:rPr lang="fa-IR" sz="2800" dirty="0">
                <a:cs typeface="B Mitra" panose="00000400000000000000" pitchFamily="2" charset="-78"/>
              </a:rPr>
              <a:t>وظیفه </a:t>
            </a:r>
            <a:r>
              <a:rPr lang="en-US" sz="2800" dirty="0" smtClean="0">
                <a:cs typeface="B Mitra" panose="00000400000000000000" pitchFamily="2" charset="-78"/>
              </a:rPr>
              <a:t>controller</a:t>
            </a:r>
            <a:r>
              <a:rPr lang="fa-IR" sz="2800" dirty="0" smtClean="0">
                <a:cs typeface="B Mitra" panose="00000400000000000000" pitchFamily="2" charset="-78"/>
              </a:rPr>
              <a:t>    </a:t>
            </a:r>
            <a:r>
              <a:rPr lang="en-US" sz="2800" dirty="0" smtClean="0">
                <a:cs typeface="B Mitra" panose="00000400000000000000" pitchFamily="2" charset="-78"/>
              </a:rPr>
              <a:t> </a:t>
            </a:r>
            <a:r>
              <a:rPr lang="fa-IR" sz="2800" dirty="0">
                <a:cs typeface="B Mitra" panose="00000400000000000000" pitchFamily="2" charset="-78"/>
              </a:rPr>
              <a:t>ارتباط با سایر لایه ها </a:t>
            </a:r>
            <a:r>
              <a:rPr lang="fa-IR" sz="2800" dirty="0" smtClean="0">
                <a:cs typeface="B Mitra" panose="00000400000000000000" pitchFamily="2" charset="-78"/>
              </a:rPr>
              <a:t>و بروز </a:t>
            </a:r>
            <a:r>
              <a:rPr lang="fa-IR" sz="2800" dirty="0">
                <a:cs typeface="B Mitra" panose="00000400000000000000" pitchFamily="2" charset="-78"/>
              </a:rPr>
              <a:t>رسانی </a:t>
            </a:r>
            <a:r>
              <a:rPr lang="en-US" sz="2800" dirty="0" smtClean="0">
                <a:cs typeface="B Mitra" panose="00000400000000000000" pitchFamily="2" charset="-78"/>
              </a:rPr>
              <a:t>model</a:t>
            </a:r>
            <a:r>
              <a:rPr lang="fa-IR" sz="2800" dirty="0" smtClean="0">
                <a:cs typeface="B Mitra" panose="00000400000000000000" pitchFamily="2" charset="-78"/>
              </a:rPr>
              <a:t>  </a:t>
            </a:r>
            <a:r>
              <a:rPr lang="en-US" sz="2800" dirty="0" smtClean="0">
                <a:cs typeface="B Mitra" panose="00000400000000000000" pitchFamily="2" charset="-78"/>
              </a:rPr>
              <a:t> </a:t>
            </a:r>
            <a:r>
              <a:rPr lang="fa-IR" sz="2800" dirty="0">
                <a:cs typeface="B Mitra" panose="00000400000000000000" pitchFamily="2" charset="-78"/>
              </a:rPr>
              <a:t>است.</a:t>
            </a:r>
          </a:p>
          <a:p>
            <a:pPr algn="r" rtl="1"/>
            <a:r>
              <a:rPr lang="fa-IR" sz="2800" dirty="0">
                <a:cs typeface="B Mitra" panose="00000400000000000000" pitchFamily="2" charset="-78"/>
              </a:rPr>
              <a:t>وظیفه </a:t>
            </a:r>
            <a:r>
              <a:rPr lang="en-US" sz="2800" dirty="0" smtClean="0">
                <a:cs typeface="B Mitra" panose="00000400000000000000" pitchFamily="2" charset="-78"/>
              </a:rPr>
              <a:t>model</a:t>
            </a:r>
            <a:r>
              <a:rPr lang="fa-IR" sz="2800" dirty="0" smtClean="0">
                <a:cs typeface="B Mitra" panose="00000400000000000000" pitchFamily="2" charset="-78"/>
              </a:rPr>
              <a:t>  </a:t>
            </a:r>
            <a:r>
              <a:rPr lang="en-US" sz="2800" dirty="0" smtClean="0">
                <a:cs typeface="B Mitra" panose="00000400000000000000" pitchFamily="2" charset="-78"/>
              </a:rPr>
              <a:t> </a:t>
            </a:r>
            <a:r>
              <a:rPr lang="fa-IR" sz="2800" dirty="0">
                <a:cs typeface="B Mitra" panose="00000400000000000000" pitchFamily="2" charset="-78"/>
              </a:rPr>
              <a:t>حمل داده ها و اطلاع رسانی به </a:t>
            </a:r>
            <a:r>
              <a:rPr lang="en-US" sz="2800" dirty="0">
                <a:cs typeface="B Mitra" panose="00000400000000000000" pitchFamily="2" charset="-78"/>
              </a:rPr>
              <a:t>view </a:t>
            </a:r>
            <a:r>
              <a:rPr lang="fa-IR" sz="2800" dirty="0">
                <a:cs typeface="B Mitra" panose="00000400000000000000" pitchFamily="2" charset="-78"/>
              </a:rPr>
              <a:t>در صورت اعمال تغییر در </a:t>
            </a:r>
            <a:r>
              <a:rPr lang="en-US" sz="2800" dirty="0">
                <a:cs typeface="B Mitra" panose="00000400000000000000" pitchFamily="2" charset="-78"/>
              </a:rPr>
              <a:t>model </a:t>
            </a:r>
            <a:r>
              <a:rPr lang="fa-IR" sz="2800" dirty="0">
                <a:cs typeface="B Mitra" panose="00000400000000000000" pitchFamily="2" charset="-78"/>
              </a:rPr>
              <a:t>توسط </a:t>
            </a:r>
            <a:r>
              <a:rPr lang="en-US" sz="2800" dirty="0">
                <a:cs typeface="B Mitra" panose="00000400000000000000" pitchFamily="2" charset="-78"/>
              </a:rPr>
              <a:t>controller </a:t>
            </a:r>
            <a:r>
              <a:rPr lang="fa-IR" sz="2800" dirty="0">
                <a:cs typeface="B Mitra" panose="00000400000000000000" pitchFamily="2" charset="-78"/>
              </a:rPr>
              <a:t>است.</a:t>
            </a:r>
          </a:p>
        </p:txBody>
      </p:sp>
    </p:spTree>
    <p:extLst>
      <p:ext uri="{BB962C8B-B14F-4D97-AF65-F5344CB8AC3E}">
        <p14:creationId xmlns:p14="http://schemas.microsoft.com/office/powerpoint/2010/main" val="20638390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Mehrdad\Downloads\mvc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612" y="860246"/>
            <a:ext cx="8896820" cy="50833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86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6212" y="2743200"/>
            <a:ext cx="9144001" cy="1447800"/>
          </a:xfrm>
        </p:spPr>
        <p:txBody>
          <a:bodyPr>
            <a:noAutofit/>
          </a:bodyPr>
          <a:lstStyle/>
          <a:p>
            <a:pPr algn="ctr" rtl="1"/>
            <a:r>
              <a:rPr lang="fa-IR" sz="10000" dirty="0" smtClean="0">
                <a:cs typeface="B Titr" panose="00000700000000000000" pitchFamily="2" charset="-78"/>
              </a:rPr>
              <a:t>متدولوژی</a:t>
            </a:r>
            <a:endParaRPr lang="en-US" sz="100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6013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000" dirty="0" smtClean="0">
                <a:cs typeface="B Titr" panose="00000700000000000000" pitchFamily="2" charset="-78"/>
              </a:rPr>
              <a:t>Agile</a:t>
            </a:r>
            <a:endParaRPr lang="en-US" sz="5000" dirty="0">
              <a:cs typeface="B Titr" panose="00000700000000000000" pitchFamily="2" charset="-78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141412" y="1371601"/>
            <a:ext cx="9753599" cy="4648200"/>
          </a:xfrm>
        </p:spPr>
        <p:txBody>
          <a:bodyPr>
            <a:normAutofit/>
          </a:bodyPr>
          <a:lstStyle/>
          <a:p>
            <a:pPr algn="just" rtl="1"/>
            <a:r>
              <a:rPr lang="fa-IR" sz="3200" dirty="0" smtClean="0">
                <a:cs typeface="B Mitra" panose="00000400000000000000" pitchFamily="2" charset="-78"/>
              </a:rPr>
              <a:t>متدولوژی مورد نظر تیم طراحی </a:t>
            </a:r>
            <a:r>
              <a:rPr lang="en-US" sz="3200" dirty="0" smtClean="0">
                <a:cs typeface="B Mitra" panose="00000400000000000000" pitchFamily="2" charset="-78"/>
              </a:rPr>
              <a:t>Agile</a:t>
            </a:r>
            <a:r>
              <a:rPr lang="fa-IR" sz="3200" dirty="0" smtClean="0">
                <a:cs typeface="B Mitra" panose="00000400000000000000" pitchFamily="2" charset="-78"/>
              </a:rPr>
              <a:t> می باشد که از ویژگی های زیر برخوردار است</a:t>
            </a:r>
            <a:r>
              <a:rPr lang="fa-IR" sz="3200" dirty="0" smtClean="0">
                <a:cs typeface="B Mitra" panose="00000400000000000000" pitchFamily="2" charset="-78"/>
              </a:rPr>
              <a:t>:</a:t>
            </a:r>
          </a:p>
          <a:p>
            <a:pPr algn="r" rtl="1"/>
            <a:r>
              <a:rPr lang="ar-SA" sz="3200" dirty="0" smtClean="0">
                <a:cs typeface="B Mitra" panose="00000400000000000000" pitchFamily="2" charset="-78"/>
              </a:rPr>
              <a:t>بالاترین اولویت در این متدولوژی جلب رضایت مشتری با تحویل زود هنگام نرم افزاری توانمند است</a:t>
            </a:r>
            <a:r>
              <a:rPr lang="en-US" sz="3200" dirty="0" smtClean="0">
                <a:cs typeface="B Mitra" panose="00000400000000000000" pitchFamily="2" charset="-78"/>
              </a:rPr>
              <a:t>.</a:t>
            </a:r>
          </a:p>
          <a:p>
            <a:pPr algn="r" rtl="1"/>
            <a:r>
              <a:rPr lang="ar-SA" sz="3200" dirty="0">
                <a:cs typeface="B Mitra" panose="00000400000000000000" pitchFamily="2" charset="-78"/>
              </a:rPr>
              <a:t>استقبال از تغییر نیازمندی ها، حتی در اواخر فرآیند توسعه</a:t>
            </a:r>
            <a:r>
              <a:rPr lang="en-US" sz="3200" dirty="0">
                <a:cs typeface="B Mitra" panose="00000400000000000000" pitchFamily="2" charset="-78"/>
              </a:rPr>
              <a:t>. </a:t>
            </a:r>
            <a:endParaRPr lang="en-US" sz="3200" dirty="0" smtClean="0">
              <a:cs typeface="B Mitra" panose="00000400000000000000" pitchFamily="2" charset="-78"/>
            </a:endParaRPr>
          </a:p>
          <a:p>
            <a:pPr algn="r" rtl="1"/>
            <a:r>
              <a:rPr lang="ar-SA" sz="3200" dirty="0">
                <a:cs typeface="B Mitra" panose="00000400000000000000" pitchFamily="2" charset="-78"/>
              </a:rPr>
              <a:t>تحویل نرم‌افزار قابل استفاده با فاصله زمانی سه هفته یک بار و یا سه ماه یک </a:t>
            </a:r>
            <a:r>
              <a:rPr lang="ar-SA" sz="3200" dirty="0" smtClean="0">
                <a:cs typeface="B Mitra" panose="00000400000000000000" pitchFamily="2" charset="-78"/>
              </a:rPr>
              <a:t>بار</a:t>
            </a:r>
            <a:endParaRPr lang="en-US" sz="3200" dirty="0" smtClean="0">
              <a:cs typeface="B Mitra" panose="00000400000000000000" pitchFamily="2" charset="-78"/>
            </a:endParaRPr>
          </a:p>
          <a:p>
            <a:pPr algn="r" rtl="1"/>
            <a:r>
              <a:rPr lang="fa-IR" sz="3200" dirty="0" smtClean="0">
                <a:cs typeface="B Mitra" panose="00000400000000000000" pitchFamily="2" charset="-78"/>
              </a:rPr>
              <a:t>و..</a:t>
            </a:r>
            <a:r>
              <a:rPr lang="en-US" sz="3200" dirty="0" smtClean="0">
                <a:cs typeface="B Mitra" panose="00000400000000000000" pitchFamily="2" charset="-78"/>
              </a:rPr>
              <a:t>.</a:t>
            </a:r>
            <a:br>
              <a:rPr lang="en-US" sz="3200" dirty="0" smtClean="0">
                <a:cs typeface="B Mitra" panose="00000400000000000000" pitchFamily="2" charset="-78"/>
              </a:rPr>
            </a:br>
            <a:endParaRPr lang="fa-IR" sz="3200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95737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685800"/>
            <a:ext cx="9144001" cy="1371600"/>
          </a:xfrm>
        </p:spPr>
        <p:txBody>
          <a:bodyPr>
            <a:normAutofit fontScale="90000"/>
          </a:bodyPr>
          <a:lstStyle/>
          <a:p>
            <a:pPr algn="ctr" rtl="1"/>
            <a:r>
              <a:rPr lang="fa-IR" sz="7000" dirty="0" smtClean="0">
                <a:cs typeface="B Titr" panose="00000700000000000000" pitchFamily="2" charset="-78"/>
              </a:rPr>
              <a:t>پروژه بنیاد </a:t>
            </a:r>
            <a:r>
              <a:rPr lang="fa-IR" sz="7000" dirty="0" smtClean="0">
                <a:cs typeface="B Titr" panose="00000700000000000000" pitchFamily="2" charset="-78"/>
              </a:rPr>
              <a:t>شهید </a:t>
            </a:r>
            <a:r>
              <a:rPr lang="fa-IR" sz="7000" dirty="0" smtClean="0">
                <a:cs typeface="B Titr" panose="00000700000000000000" pitchFamily="2" charset="-78"/>
              </a:rPr>
              <a:t>و                </a:t>
            </a:r>
            <a:r>
              <a:rPr lang="fa-IR" sz="7000" dirty="0" smtClean="0">
                <a:cs typeface="B Titr" panose="00000700000000000000" pitchFamily="2" charset="-78"/>
              </a:rPr>
              <a:t>امور ایثارگران</a:t>
            </a:r>
            <a:endParaRPr lang="en-US" sz="7000" dirty="0">
              <a:cs typeface="B Titr" panose="00000700000000000000" pitchFamily="2" charset="-78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209800"/>
            <a:ext cx="9134391" cy="1524000"/>
          </a:xfrm>
        </p:spPr>
        <p:txBody>
          <a:bodyPr>
            <a:noAutofit/>
          </a:bodyPr>
          <a:lstStyle/>
          <a:p>
            <a:pPr marL="0" indent="0" algn="ctr" rtl="1">
              <a:buNone/>
            </a:pPr>
            <a:endParaRPr lang="fa-IR" sz="600" dirty="0" smtClean="0">
              <a:solidFill>
                <a:srgbClr val="FF0000"/>
              </a:solidFill>
              <a:cs typeface="B Mitra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3200" dirty="0" smtClean="0">
                <a:solidFill>
                  <a:srgbClr val="FF0000"/>
                </a:solidFill>
                <a:cs typeface="B Mitra" panose="00000400000000000000" pitchFamily="2" charset="-78"/>
              </a:rPr>
              <a:t>گروه مهندسی نرم افزار2</a:t>
            </a:r>
          </a:p>
        </p:txBody>
      </p:sp>
      <p:sp>
        <p:nvSpPr>
          <p:cNvPr id="5" name="Content Placeholder 13"/>
          <p:cNvSpPr txBox="1">
            <a:spLocks/>
          </p:cNvSpPr>
          <p:nvPr/>
        </p:nvSpPr>
        <p:spPr>
          <a:xfrm>
            <a:off x="-753979" y="3276600"/>
            <a:ext cx="9134391" cy="1905001"/>
          </a:xfrm>
          <a:prstGeom prst="rect">
            <a:avLst/>
          </a:prstGeom>
        </p:spPr>
        <p:txBody>
          <a:bodyPr vert="horz" lIns="91440" tIns="45720" rIns="91440" bIns="45720" numCol="2" rtlCol="1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Font typeface="Arial" pitchFamily="34" charset="0"/>
              <a:buNone/>
            </a:pPr>
            <a:r>
              <a:rPr lang="fa-IR" sz="3000" dirty="0" smtClean="0">
                <a:cs typeface="B Mitra" panose="00000400000000000000" pitchFamily="2" charset="-78"/>
              </a:rPr>
              <a:t>سید محمدحسین حسینی یزدی</a:t>
            </a:r>
          </a:p>
          <a:p>
            <a:pPr marL="0" indent="0" algn="ctr" rtl="1">
              <a:buFont typeface="Arial" pitchFamily="34" charset="0"/>
              <a:buNone/>
            </a:pPr>
            <a:r>
              <a:rPr lang="fa-IR" sz="3000" dirty="0" smtClean="0">
                <a:cs typeface="B Mitra" panose="00000400000000000000" pitchFamily="2" charset="-78"/>
              </a:rPr>
              <a:t>محمد علی شفیعی</a:t>
            </a:r>
          </a:p>
          <a:p>
            <a:pPr marL="0" indent="0" algn="ctr" rtl="1">
              <a:buFont typeface="Arial" pitchFamily="34" charset="0"/>
              <a:buNone/>
            </a:pPr>
            <a:r>
              <a:rPr lang="fa-IR" sz="3000" dirty="0" smtClean="0">
                <a:cs typeface="B Mitra" panose="00000400000000000000" pitchFamily="2" charset="-78"/>
              </a:rPr>
              <a:t>جواد فروق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75221" y="5122039"/>
            <a:ext cx="358140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</a:pPr>
            <a:r>
              <a:rPr lang="fa-IR" sz="3000" dirty="0">
                <a:cs typeface="B Mitra" panose="00000400000000000000" pitchFamily="2" charset="-78"/>
              </a:rPr>
              <a:t>سید محمد میرموسوی</a:t>
            </a:r>
          </a:p>
          <a:p>
            <a:pPr algn="ctr" rtl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</a:pPr>
            <a:r>
              <a:rPr lang="fa-IR" sz="3000" dirty="0">
                <a:cs typeface="B Mitra" panose="00000400000000000000" pitchFamily="2" charset="-78"/>
              </a:rPr>
              <a:t>مهرداد صفاریه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6212" y="2743200"/>
            <a:ext cx="9144001" cy="1447800"/>
          </a:xfrm>
        </p:spPr>
        <p:txBody>
          <a:bodyPr>
            <a:noAutofit/>
          </a:bodyPr>
          <a:lstStyle/>
          <a:p>
            <a:pPr algn="ctr" rtl="1"/>
            <a:r>
              <a:rPr lang="fa-IR" sz="10000" dirty="0" smtClean="0">
                <a:cs typeface="B Titr" panose="00000700000000000000" pitchFamily="2" charset="-78"/>
              </a:rPr>
              <a:t>مدیریت پروژه</a:t>
            </a:r>
            <a:endParaRPr lang="en-US" sz="100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300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برنامه‌ریزی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1522413" y="1371601"/>
            <a:ext cx="9134391" cy="4648200"/>
          </a:xfrm>
        </p:spPr>
        <p:txBody>
          <a:bodyPr>
            <a:normAutofit/>
          </a:bodyPr>
          <a:lstStyle/>
          <a:p>
            <a:pPr algn="just" rtl="1"/>
            <a:r>
              <a:rPr lang="fa-IR" sz="3200" dirty="0">
                <a:cs typeface="B Mitra" panose="00000400000000000000" pitchFamily="2" charset="-78"/>
              </a:rPr>
              <a:t>ابزار مورد استفاده برای مدیریت پروژه  </a:t>
            </a:r>
            <a:r>
              <a:rPr lang="en-US" sz="3200" dirty="0" err="1">
                <a:cs typeface="B Mitra" panose="00000400000000000000" pitchFamily="2" charset="-78"/>
              </a:rPr>
              <a:t>Trello</a:t>
            </a:r>
            <a:r>
              <a:rPr lang="fa-IR" sz="3200" dirty="0">
                <a:cs typeface="B Mitra" panose="00000400000000000000" pitchFamily="2" charset="-78"/>
              </a:rPr>
              <a:t>می باشد.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Mitra" panose="00000400000000000000" pitchFamily="2" charset="-78"/>
              </a:rPr>
              <a:t>برنامه </a:t>
            </a:r>
            <a:r>
              <a:rPr lang="fa-IR" sz="3200" dirty="0">
                <a:cs typeface="B Mitra" panose="00000400000000000000" pitchFamily="2" charset="-78"/>
              </a:rPr>
              <a:t>ریزی شامل موارد زیر میباشد: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>
                <a:cs typeface="B Mitra" panose="00000400000000000000" pitchFamily="2" charset="-78"/>
              </a:rPr>
              <a:t>تعیین زمان جلسات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>
                <a:cs typeface="B Mitra" panose="00000400000000000000" pitchFamily="2" charset="-78"/>
              </a:rPr>
              <a:t>تقسیم‌بندی کارها در فاز یک</a:t>
            </a:r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>
                <a:cs typeface="B Mitra" panose="00000400000000000000" pitchFamily="2" charset="-78"/>
              </a:rPr>
              <a:t>هماهنگی جلسات در گروه </a:t>
            </a:r>
            <a:r>
              <a:rPr lang="en-US" sz="2800" dirty="0" err="1" smtClean="0">
                <a:cs typeface="B Mitra" panose="00000400000000000000" pitchFamily="2" charset="-78"/>
              </a:rPr>
              <a:t>Trello</a:t>
            </a:r>
            <a:endParaRPr lang="fa-IR" sz="2800" dirty="0">
              <a:cs typeface="B Mitra" panose="00000400000000000000" pitchFamily="2" charset="-78"/>
            </a:endParaRPr>
          </a:p>
        </p:txBody>
      </p:sp>
      <p:pic>
        <p:nvPicPr>
          <p:cNvPr id="6" name="Picture 5" descr="پروژه های خود را به سبک ترلو مدیریت کنید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" y="3048000"/>
            <a:ext cx="5943600" cy="3345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4436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4" y="0"/>
            <a:ext cx="4128562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50" y="2895600"/>
            <a:ext cx="3747562" cy="6225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304800"/>
            <a:ext cx="412856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46" y="3886200"/>
            <a:ext cx="4128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21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-685800"/>
            <a:ext cx="9144001" cy="1371600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11" y="838200"/>
            <a:ext cx="5957995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20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93812" y="1981200"/>
            <a:ext cx="952500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9900" dirty="0" smtClean="0">
                <a:latin typeface="XB Niloofar" panose="02000503080000020003" pitchFamily="2" charset="-78"/>
                <a:cs typeface="XB Niloofar" panose="02000503080000020003" pitchFamily="2" charset="-78"/>
              </a:rPr>
              <a:t>با تشکر</a:t>
            </a:r>
            <a:endParaRPr lang="en-US" sz="199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433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609600"/>
          </a:xfrm>
        </p:spPr>
        <p:txBody>
          <a:bodyPr/>
          <a:lstStyle/>
          <a:p>
            <a:pPr algn="ctr" rtl="1"/>
            <a:r>
              <a:rPr lang="fa-IR" dirty="0" smtClean="0">
                <a:cs typeface="B Titr" panose="00000700000000000000" pitchFamily="2" charset="-78"/>
              </a:rPr>
              <a:t>عناوین ارائه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2413" y="1219201"/>
            <a:ext cx="9134391" cy="4800600"/>
          </a:xfrm>
        </p:spPr>
        <p:txBody>
          <a:bodyPr>
            <a:normAutofit fontScale="92500" lnSpcReduction="10000"/>
          </a:bodyPr>
          <a:lstStyle/>
          <a:p>
            <a:pPr algn="r" rtl="1"/>
            <a:r>
              <a:rPr lang="fa-IR" b="1" dirty="0" smtClean="0">
                <a:cs typeface="B Mitra" panose="00000400000000000000" pitchFamily="2" charset="-78"/>
              </a:rPr>
              <a:t>معرفی پروژه</a:t>
            </a:r>
          </a:p>
          <a:p>
            <a:pPr lvl="1" algn="r" rtl="1"/>
            <a:r>
              <a:rPr lang="fa-IR" b="1" dirty="0" smtClean="0">
                <a:cs typeface="B Mitra" panose="00000400000000000000" pitchFamily="2" charset="-78"/>
              </a:rPr>
              <a:t>معرفی کلی پروژه</a:t>
            </a:r>
          </a:p>
          <a:p>
            <a:pPr lvl="1" algn="r" rtl="1"/>
            <a:r>
              <a:rPr lang="fa-IR" b="1" dirty="0" smtClean="0">
                <a:cs typeface="B Mitra" panose="00000400000000000000" pitchFamily="2" charset="-78"/>
              </a:rPr>
              <a:t>قابلیت های سیستم</a:t>
            </a:r>
            <a:endParaRPr lang="en-US" b="1" dirty="0" smtClean="0">
              <a:cs typeface="B Mitra" panose="00000400000000000000" pitchFamily="2" charset="-78"/>
            </a:endParaRPr>
          </a:p>
          <a:p>
            <a:pPr algn="r" rtl="1"/>
            <a:r>
              <a:rPr lang="fa-IR" b="1" dirty="0" smtClean="0">
                <a:cs typeface="B Mitra" panose="00000400000000000000" pitchFamily="2" charset="-78"/>
              </a:rPr>
              <a:t>زبان</a:t>
            </a:r>
          </a:p>
          <a:p>
            <a:pPr algn="r" rtl="1"/>
            <a:r>
              <a:rPr lang="fa-IR" b="1" dirty="0" smtClean="0">
                <a:cs typeface="B Mitra" panose="00000400000000000000" pitchFamily="2" charset="-78"/>
              </a:rPr>
              <a:t>چارچوب</a:t>
            </a:r>
          </a:p>
          <a:p>
            <a:pPr algn="r" rtl="1"/>
            <a:r>
              <a:rPr lang="fa-IR" b="1" dirty="0" smtClean="0">
                <a:cs typeface="B Mitra" panose="00000400000000000000" pitchFamily="2" charset="-78"/>
              </a:rPr>
              <a:t>معماری</a:t>
            </a:r>
          </a:p>
          <a:p>
            <a:pPr algn="r" rtl="1"/>
            <a:r>
              <a:rPr lang="fa-IR" b="1" dirty="0" smtClean="0">
                <a:cs typeface="B Mitra" panose="00000400000000000000" pitchFamily="2" charset="-78"/>
              </a:rPr>
              <a:t>متدولوژی</a:t>
            </a:r>
            <a:endParaRPr lang="en-US" b="1" dirty="0" smtClean="0">
              <a:cs typeface="B Mitra" panose="00000400000000000000" pitchFamily="2" charset="-78"/>
            </a:endParaRPr>
          </a:p>
          <a:p>
            <a:pPr algn="r" rtl="1"/>
            <a:r>
              <a:rPr lang="fa-IR" b="1" dirty="0" smtClean="0">
                <a:cs typeface="B Mitra" panose="00000400000000000000" pitchFamily="2" charset="-78"/>
              </a:rPr>
              <a:t>مدیریت پروژه</a:t>
            </a:r>
          </a:p>
          <a:p>
            <a:pPr algn="r" rtl="1"/>
            <a:r>
              <a:rPr lang="fa-IR" b="1" dirty="0" smtClean="0">
                <a:cs typeface="B Mitra" panose="00000400000000000000" pitchFamily="2" charset="-78"/>
              </a:rPr>
              <a:t>تحلیل و طراحی</a:t>
            </a:r>
          </a:p>
          <a:p>
            <a:pPr algn="r" rtl="1"/>
            <a:r>
              <a:rPr lang="fa-IR" b="1" dirty="0" smtClean="0">
                <a:cs typeface="B Mitra" panose="00000400000000000000" pitchFamily="2" charset="-78"/>
              </a:rPr>
              <a:t>پیاده سازی</a:t>
            </a:r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46212" y="2743200"/>
            <a:ext cx="9144001" cy="1447800"/>
          </a:xfrm>
        </p:spPr>
        <p:txBody>
          <a:bodyPr>
            <a:noAutofit/>
          </a:bodyPr>
          <a:lstStyle/>
          <a:p>
            <a:pPr algn="ctr" rtl="1"/>
            <a:r>
              <a:rPr lang="fa-IR" sz="10000" dirty="0" smtClean="0">
                <a:cs typeface="B Titr" panose="00000700000000000000" pitchFamily="2" charset="-78"/>
              </a:rPr>
              <a:t>معرفی پروژه</a:t>
            </a:r>
            <a:endParaRPr lang="en-US" sz="100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معرفی کلی پروژه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5822" y="1162318"/>
            <a:ext cx="9210592" cy="4648200"/>
          </a:xfrm>
        </p:spPr>
        <p:txBody>
          <a:bodyPr>
            <a:noAutofit/>
          </a:bodyPr>
          <a:lstStyle/>
          <a:p>
            <a:pPr algn="just" rtl="1"/>
            <a:r>
              <a:rPr lang="fa-IR" sz="2000" dirty="0" smtClean="0">
                <a:latin typeface="XB Niloofar" panose="02000503080000020003" pitchFamily="2" charset="-78"/>
                <a:cs typeface="XB Niloofar" panose="02000503080000020003" pitchFamily="2" charset="-78"/>
              </a:rPr>
              <a:t>پروژه بنیاد شهید و امور ایثارگران، اختصاص به طراحی و پیاده سازی یک سامانه جامع برای</a:t>
            </a:r>
            <a:r>
              <a:rPr lang="en-US" sz="2000" dirty="0" smtClean="0">
                <a:latin typeface="XB Niloofar" panose="02000503080000020003" pitchFamily="2" charset="-78"/>
                <a:cs typeface="XB Niloofar" panose="02000503080000020003" pitchFamily="2" charset="-78"/>
              </a:rPr>
              <a:t> </a:t>
            </a:r>
            <a:r>
              <a:rPr lang="fa-IR" sz="2000" dirty="0" smtClean="0">
                <a:latin typeface="XB Niloofar" panose="02000503080000020003" pitchFamily="2" charset="-78"/>
                <a:cs typeface="XB Niloofar" panose="02000503080000020003" pitchFamily="2" charset="-78"/>
              </a:rPr>
              <a:t>مدیریت اسناد و تمامی امورمربوط به بنیاد شهید و امورایثارگران دارد.</a:t>
            </a:r>
            <a:r>
              <a:rPr lang="ar-SA" sz="2000" dirty="0">
                <a:latin typeface="XB Niloofar" panose="02000503080000020003" pitchFamily="2" charset="-78"/>
                <a:cs typeface="XB Niloofar" panose="02000503080000020003" pitchFamily="2" charset="-78"/>
              </a:rPr>
              <a:t> </a:t>
            </a:r>
            <a:endParaRPr lang="en-US" sz="20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marL="182880" algn="r" rtl="1">
              <a:lnSpc>
                <a:spcPct val="170000"/>
              </a:lnSpc>
              <a:spcBef>
                <a:spcPts val="3600"/>
              </a:spcBef>
              <a:spcAft>
                <a:spcPts val="600"/>
              </a:spcAft>
            </a:pPr>
            <a:r>
              <a:rPr lang="ar-SA" sz="2000" dirty="0">
                <a:latin typeface="XB Niloofar" panose="02000503080000020003" pitchFamily="2" charset="-78"/>
                <a:cs typeface="XB Niloofar" panose="02000503080000020003" pitchFamily="2" charset="-78"/>
              </a:rPr>
              <a:t>نرم افزار مدیریت و بایگانی یک سیستم کاربردی جهت نگهداری و بهره برداری از مستندات (اطلاعات شهدا، صوت، اسناد مکتوب، مدارک، عکس، فیلم، کالک، نقشه، کتب و نشریات) می باشد. این سیستم با توجه به ویژگی ها و امکانات آن در دو شاخه کاربردی مدیریت اسناد(شامل تعریف انواع اسناد و فرم های مربوطه، تایید و نگهداری اسناد و بایگانی اسناد( شامل تعریف ساختار آرشیو اسناد، کلاسه بندی، ابزارهای ورودی ،  امکانات جستجو و گزارش گیری، مدیریت کاربران و تعیین سطوح دسترسی و مدیریت بانک های اطلاعاتی) طراحی می شود. </a:t>
            </a:r>
            <a:endParaRPr lang="en-US" sz="20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just" rtl="1"/>
            <a:endParaRPr lang="fa-IR" sz="1800" dirty="0" smtClean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6750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معرفی کلی پروژه- ادامه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2413" y="1371601"/>
            <a:ext cx="9134391" cy="4648200"/>
          </a:xfrm>
        </p:spPr>
        <p:txBody>
          <a:bodyPr>
            <a:normAutofit/>
          </a:bodyPr>
          <a:lstStyle/>
          <a:p>
            <a:pPr algn="just" rtl="1"/>
            <a:r>
              <a:rPr lang="ar-SA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این سیستم در صورت فراهم آوری امکانات سخت افزاری مورد نیاز با رعایت ملاحظات امنیتی و مجوزهای دسترسی امکان دستیابی از راه دور به اسناد را در اختیار کاربران خود قرار میدهد و با ثبت کلیه وقایع رخداده در سیستم امکان ممیزی عملکرد کاربران را به مدیر سیستم خواهد داد.</a:t>
            </a:r>
            <a:endParaRPr lang="fa-IR" sz="2800" dirty="0">
              <a:cs typeface="B Mitra" panose="00000400000000000000" pitchFamily="2" charset="-78"/>
            </a:endParaRPr>
          </a:p>
          <a:p>
            <a:pPr algn="just" rtl="1"/>
            <a:endParaRPr lang="fa-IR" sz="2800" dirty="0" smtClean="0">
              <a:cs typeface="B Mitra" panose="00000400000000000000" pitchFamily="2" charset="-78"/>
            </a:endParaRPr>
          </a:p>
          <a:p>
            <a:pPr algn="just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هدف دیگر پروژه بنیادشهید همکاری بین تمامی سازمان های مربوط به امور جانبازان و ایثارگران با بنیاد شهید است که در فاز سه به این بحث پرداخته می شود.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just" rtl="1"/>
            <a:endParaRPr lang="fa-IR" sz="2800" dirty="0" smtClean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00394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620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قابلیت های سیستم</a:t>
            </a:r>
            <a:endParaRPr lang="en-US" dirty="0">
              <a:cs typeface="B Titr" panose="00000700000000000000" pitchFamily="2" charset="-7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2413" y="1447800"/>
            <a:ext cx="9134391" cy="4648200"/>
          </a:xfrm>
        </p:spPr>
        <p:txBody>
          <a:bodyPr>
            <a:normAutofit fontScale="77500" lnSpcReduction="20000"/>
          </a:bodyPr>
          <a:lstStyle/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سادگی کار با نرم افزار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ایجاد نظم و سازماندهی در دبیرخانه، بایگانی و مکاتبات اداری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صرفه جویی در زمان (سرعت در جستجو و تهیه گزارش)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صرفه جویی در هزینه (صرفه جویی در مصرف کاغذ و فضای اداری بابت بایگانی کاغذ)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نگهداری و بازیابی انواع مختلف اطلاعات متنی ، صوتی و تصویری 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حفظ و نگهداری اسناد و مدارک با ارزش که به مرور زمان امکان از بین رفتن آنها وجود دارد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دسته بندی اطلاعات و اسناد موجود در بخش های مختلف سازمان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دسترسی سریع و آسان به اطلاعات 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کارایی و امنیت بالاتر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lvl="0" algn="r" rtl="1"/>
            <a:r>
              <a:rPr lang="fa-IR" sz="2800" dirty="0">
                <a:latin typeface="XB Niloofar" panose="02000503080000020003" pitchFamily="2" charset="-78"/>
                <a:cs typeface="XB Niloofar" panose="02000503080000020003" pitchFamily="2" charset="-78"/>
              </a:rPr>
              <a:t>   </a:t>
            </a:r>
            <a:endParaRPr lang="en-US" sz="28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5714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3412" y="1143000"/>
            <a:ext cx="9134391" cy="5715000"/>
          </a:xfrm>
        </p:spPr>
        <p:txBody>
          <a:bodyPr>
            <a:noAutofit/>
          </a:bodyPr>
          <a:lstStyle/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ساماندهی الکترونیک کلیه اسناد </a:t>
            </a:r>
            <a:endParaRPr lang="en-US" sz="2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ایجاد و تعيين شماره سند يكتا بصورت خودكار توسط سيستم</a:t>
            </a:r>
            <a:endParaRPr lang="en-US" sz="2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طراحی شده به صورت کاملا تحت وب</a:t>
            </a:r>
            <a:endParaRPr lang="en-US" sz="2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طراحی سیستم با کاربری آسان و به صورت کاملا کاربر پسند </a:t>
            </a:r>
            <a:endParaRPr lang="en-US" sz="2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دارای پنل مدیریت پیشرفته ورود، طبقه بندی و جستجوی اطلاعات </a:t>
            </a:r>
            <a:endParaRPr lang="en-US" sz="2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استفاده از سیستم هوشمند </a:t>
            </a:r>
            <a:r>
              <a:rPr lang="en-US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Auto Complete</a:t>
            </a: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 در ورود و جستجوی اطلاعات برای فیلدهای خاص</a:t>
            </a:r>
            <a:endParaRPr lang="en-US" sz="2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دارای سیستم تگ گذاری بر روی تصاویر و قابلیت پرینت با تگ</a:t>
            </a:r>
            <a:endParaRPr lang="en-US" sz="2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کاملا فارسی در محیط سیستم های عامل پشتیبانی کننده از </a:t>
            </a:r>
            <a:r>
              <a:rPr lang="en-US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Unicode </a:t>
            </a:r>
          </a:p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امكان </a:t>
            </a: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استفاده كاربران متعدد بطور همزمان از سيستم</a:t>
            </a:r>
            <a:endParaRPr lang="en-US" sz="2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>
              <a:lnSpc>
                <a:spcPct val="70000"/>
              </a:lnSpc>
            </a:pP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و </a:t>
            </a:r>
            <a:r>
              <a:rPr lang="fa-IR" sz="2200" dirty="0">
                <a:latin typeface="XB Niloofar" panose="02000503080000020003" pitchFamily="2" charset="-78"/>
                <a:cs typeface="XB Niloofar" panose="02000503080000020003" pitchFamily="2" charset="-78"/>
              </a:rPr>
              <a:t>... </a:t>
            </a:r>
            <a:endParaRPr lang="en-US" sz="2200" dirty="0">
              <a:latin typeface="XB Niloofar" panose="02000503080000020003" pitchFamily="2" charset="-78"/>
              <a:cs typeface="XB Niloofar" panose="02000503080000020003" pitchFamily="2" charset="-78"/>
            </a:endParaRPr>
          </a:p>
          <a:p>
            <a:pPr algn="r" rtl="1"/>
            <a:endParaRPr lang="en-US" sz="2000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1217612" y="152400"/>
            <a:ext cx="9144001" cy="7620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قابلیت های </a:t>
            </a:r>
            <a:r>
              <a:rPr lang="fa-IR" dirty="0" smtClean="0">
                <a:cs typeface="B Titr" panose="00000700000000000000" pitchFamily="2" charset="-78"/>
              </a:rPr>
              <a:t>سیستم - ادامه</a:t>
            </a:r>
            <a:endParaRPr lang="en-US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247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46212" y="2743200"/>
            <a:ext cx="9144001" cy="1447800"/>
          </a:xfrm>
        </p:spPr>
        <p:txBody>
          <a:bodyPr>
            <a:noAutofit/>
          </a:bodyPr>
          <a:lstStyle/>
          <a:p>
            <a:pPr algn="ctr" rtl="1"/>
            <a:r>
              <a:rPr lang="fa-IR" sz="10000" dirty="0" smtClean="0">
                <a:cs typeface="B Titr" panose="00000700000000000000" pitchFamily="2" charset="-78"/>
              </a:rPr>
              <a:t>زبان</a:t>
            </a:r>
            <a:endParaRPr lang="en-US" sz="100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417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TS102895261</Template>
  <TotalTime>0</TotalTime>
  <Words>664</Words>
  <Application>Microsoft Office PowerPoint</Application>
  <PresentationFormat>Custom</PresentationFormat>
  <Paragraphs>106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 Mitra</vt:lpstr>
      <vt:lpstr>B Titr</vt:lpstr>
      <vt:lpstr>Corbel</vt:lpstr>
      <vt:lpstr>Symbol</vt:lpstr>
      <vt:lpstr>Tahoma</vt:lpstr>
      <vt:lpstr>Times New Roman</vt:lpstr>
      <vt:lpstr>XB Niloofar</vt:lpstr>
      <vt:lpstr>Digital Blue Tunnel 16x9</vt:lpstr>
      <vt:lpstr>PowerPoint Presentation</vt:lpstr>
      <vt:lpstr>پروژه بنیاد شهید و                امور ایثارگران</vt:lpstr>
      <vt:lpstr>عناوین ارائه</vt:lpstr>
      <vt:lpstr>معرفی پروژه</vt:lpstr>
      <vt:lpstr>معرفی کلی پروژه</vt:lpstr>
      <vt:lpstr>معرفی کلی پروژه- ادامه</vt:lpstr>
      <vt:lpstr>قابلیت های سیستم</vt:lpstr>
      <vt:lpstr>قابلیت های سیستم - ادامه</vt:lpstr>
      <vt:lpstr>زبان</vt:lpstr>
      <vt:lpstr>PHP</vt:lpstr>
      <vt:lpstr>MySQL</vt:lpstr>
      <vt:lpstr>چارچوب</vt:lpstr>
      <vt:lpstr>Yii Framework</vt:lpstr>
      <vt:lpstr>مقایسه کارایی</vt:lpstr>
      <vt:lpstr>معماری</vt:lpstr>
      <vt:lpstr>MVC</vt:lpstr>
      <vt:lpstr>PowerPoint Presentation</vt:lpstr>
      <vt:lpstr>متدولوژی</vt:lpstr>
      <vt:lpstr>Agile</vt:lpstr>
      <vt:lpstr>مدیریت پروژه</vt:lpstr>
      <vt:lpstr>برنامه‌ریزی</vt:lpstr>
      <vt:lpstr>PowerPoint Presentation</vt:lpstr>
      <vt:lpstr>Class Diagram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2013-10-21T06:30:51Z</dcterms:created>
  <dcterms:modified xsi:type="dcterms:W3CDTF">2014-11-09T10:56:43Z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